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9" r:id="rId3"/>
    <p:sldId id="272" r:id="rId4"/>
    <p:sldId id="258" r:id="rId5"/>
    <p:sldId id="261" r:id="rId6"/>
    <p:sldId id="262" r:id="rId7"/>
    <p:sldId id="280" r:id="rId8"/>
    <p:sldId id="275" r:id="rId9"/>
    <p:sldId id="268" r:id="rId10"/>
    <p:sldId id="276" r:id="rId11"/>
    <p:sldId id="269" r:id="rId12"/>
    <p:sldId id="277" r:id="rId13"/>
    <p:sldId id="278" r:id="rId14"/>
    <p:sldId id="270" r:id="rId15"/>
    <p:sldId id="265" r:id="rId16"/>
    <p:sldId id="267" r:id="rId17"/>
    <p:sldId id="266" r:id="rId18"/>
    <p:sldId id="282" r:id="rId19"/>
    <p:sldId id="260" r:id="rId20"/>
    <p:sldId id="28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6"/>
    <p:restoredTop sz="94758"/>
  </p:normalViewPr>
  <p:slideViewPr>
    <p:cSldViewPr snapToGrid="0" snapToObjects="1">
      <p:cViewPr varScale="1">
        <p:scale>
          <a:sx n="163" d="100"/>
          <a:sy n="163" d="100"/>
        </p:scale>
        <p:origin x="8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25BBCC-0DE4-C049-904A-2B2039BCDF46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C95C84-04F4-1146-A4E7-59230F555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018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DSE is diabetes</a:t>
            </a:r>
            <a:r>
              <a:rPr lang="en-US" baseline="0" dirty="0" smtClean="0"/>
              <a:t> support and education</a:t>
            </a:r>
          </a:p>
          <a:p>
            <a:r>
              <a:rPr lang="en-US" baseline="0" dirty="0" smtClean="0"/>
              <a:t>ILI is intensive lifestyle intervention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95C84-04F4-1146-A4E7-59230F5551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96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Vegetables</a:t>
            </a:r>
            <a:r>
              <a:rPr lang="en-US" baseline="0" dirty="0" smtClean="0"/>
              <a:t> would suppress </a:t>
            </a:r>
            <a:r>
              <a:rPr lang="en-US" baseline="0" dirty="0" err="1" smtClean="0"/>
              <a:t>ghrellin</a:t>
            </a:r>
            <a:r>
              <a:rPr lang="en-US" baseline="0" dirty="0" smtClean="0"/>
              <a:t> more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95C84-04F4-1146-A4E7-59230F5551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71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 year</a:t>
            </a:r>
            <a:r>
              <a:rPr lang="en-US" baseline="0" dirty="0" smtClean="0"/>
              <a:t> longitudinal study (12-17 years)</a:t>
            </a:r>
          </a:p>
          <a:p>
            <a:r>
              <a:rPr lang="en-US" baseline="0" dirty="0" smtClean="0"/>
              <a:t>Also predicted disordered eating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C95C84-04F4-1146-A4E7-59230F55512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3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B4CAEF-9624-EB4B-9943-BB5A80AB0199}" type="datetimeFigureOut">
              <a:rPr lang="en-US" smtClean="0"/>
              <a:t>11/28/17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BE09B-62D6-3B41-90A0-0B7A7E691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Dietary Interventions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Macronutrient Density and Feelings of Fullness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800" y="1690688"/>
            <a:ext cx="7406298" cy="429587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21538" y="6096000"/>
            <a:ext cx="4601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would these diets </a:t>
            </a:r>
            <a:r>
              <a:rPr lang="en-US" smtClean="0"/>
              <a:t>affect ghrelin signaling?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18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Digestibility and Energy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406063" cy="209300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Some foods are difficult to digest (proteins, fiber)</a:t>
            </a:r>
          </a:p>
          <a:p>
            <a:r>
              <a:rPr lang="en-US" dirty="0" smtClean="0"/>
              <a:t>Some foods are easy to digest (sucrose, amino acids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This is not necessarily a property of the macronutrient, but the food</a:t>
            </a:r>
            <a:endParaRPr lang="en-US" dirty="0" smtClean="0"/>
          </a:p>
          <a:p>
            <a:r>
              <a:rPr lang="en-US" dirty="0" smtClean="0"/>
              <a:t>Cooking can increase the efficiency of digestion</a:t>
            </a:r>
          </a:p>
          <a:p>
            <a:pPr lvl="1"/>
            <a:r>
              <a:rPr lang="en-US" dirty="0" smtClean="0"/>
              <a:t>See optional readings article “Eating Cooked Foods Made Us Human”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587" y="3918632"/>
            <a:ext cx="8501061" cy="293936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77414" y="4743450"/>
            <a:ext cx="19002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do not have digestive enzymes </a:t>
            </a:r>
            <a:r>
              <a:rPr lang="en-US" smtClean="0"/>
              <a:t>for cellulose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917783" y="6401104"/>
            <a:ext cx="1143000" cy="433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Digestibility Examples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974" y="1435490"/>
            <a:ext cx="5582149" cy="521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932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Sugar Sweetened Beverages and HFCS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001" y="1690688"/>
            <a:ext cx="5495506" cy="34283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54" y="1748693"/>
            <a:ext cx="5659084" cy="34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93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Effects of Refining on Energy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9475" cy="4351338"/>
          </a:xfrm>
        </p:spPr>
        <p:txBody>
          <a:bodyPr/>
          <a:lstStyle/>
          <a:p>
            <a:r>
              <a:rPr lang="en-US" dirty="0" smtClean="0"/>
              <a:t>Refining removes</a:t>
            </a:r>
          </a:p>
          <a:p>
            <a:pPr lvl="1"/>
            <a:r>
              <a:rPr lang="en-US" dirty="0" smtClean="0"/>
              <a:t>Micronutrients</a:t>
            </a:r>
          </a:p>
          <a:p>
            <a:pPr lvl="1"/>
            <a:r>
              <a:rPr lang="en-US" dirty="0" smtClean="0"/>
              <a:t>Fiber</a:t>
            </a:r>
          </a:p>
          <a:p>
            <a:r>
              <a:rPr lang="en-US" dirty="0" smtClean="0"/>
              <a:t>Makes the refined grain easier for digestive enzymes to access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3812" y="1690688"/>
            <a:ext cx="80645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5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macromolecular composition matter?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1" y="1419222"/>
            <a:ext cx="6816725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3326" y="3587747"/>
            <a:ext cx="1066800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7019926" y="2825747"/>
            <a:ext cx="1828800" cy="73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rgbClr val="262626"/>
                </a:solidFill>
                <a:latin typeface="Calibri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rgbClr val="262626"/>
                </a:solidFill>
                <a:latin typeface="Calibri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rgbClr val="262626"/>
                </a:solidFill>
                <a:latin typeface="Calibri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Arial" charset="0"/>
              </a:rPr>
              <a:t>Carbohydrate/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400">
                <a:solidFill>
                  <a:srgbClr val="000000"/>
                </a:solidFill>
                <a:latin typeface="Arial" charset="0"/>
              </a:rPr>
              <a:t>Protein/Fat (% energy)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6943726" y="2444747"/>
            <a:ext cx="2057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rgbClr val="262626"/>
                </a:solidFill>
                <a:latin typeface="Calibri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rgbClr val="262626"/>
                </a:solidFill>
                <a:latin typeface="Calibri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rgbClr val="262626"/>
                </a:solidFill>
                <a:latin typeface="Calibri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rgbClr val="262626"/>
                </a:solidFill>
                <a:latin typeface="Calibri" charset="0"/>
              </a:defRPr>
            </a:lvl9pPr>
          </a:lstStyle>
          <a:p>
            <a:pPr algn="ctr" eaLnBrk="0" hangingPunct="0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Arial" charset="0"/>
              </a:rPr>
              <a:t>Diet Composition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0013" y="5729285"/>
            <a:ext cx="82153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effectLst/>
              </a:rPr>
              <a:t>Sacks </a:t>
            </a:r>
            <a:r>
              <a:rPr lang="en-US" dirty="0" smtClean="0">
                <a:effectLst/>
              </a:rPr>
              <a:t>FM, Bray GA, Carey VJ, Smith SR, Ryan DH, Anton SD, McManus K, Champagne CM, Bishop LM, </a:t>
            </a:r>
            <a:r>
              <a:rPr lang="en-US" dirty="0" err="1" smtClean="0">
                <a:effectLst/>
              </a:rPr>
              <a:t>Laranjo</a:t>
            </a:r>
            <a:r>
              <a:rPr lang="en-US" dirty="0" smtClean="0">
                <a:effectLst/>
              </a:rPr>
              <a:t> N, </a:t>
            </a:r>
            <a:r>
              <a:rPr lang="en-US" dirty="0" err="1" smtClean="0">
                <a:effectLst/>
              </a:rPr>
              <a:t>Leboff</a:t>
            </a:r>
            <a:r>
              <a:rPr lang="en-US" dirty="0" smtClean="0">
                <a:effectLst/>
              </a:rPr>
              <a:t> MS, Rood JC, de </a:t>
            </a:r>
            <a:r>
              <a:rPr lang="en-US" dirty="0" err="1" smtClean="0">
                <a:effectLst/>
              </a:rPr>
              <a:t>Jonge</a:t>
            </a:r>
            <a:r>
              <a:rPr lang="en-US" dirty="0" smtClean="0">
                <a:effectLst/>
              </a:rPr>
              <a:t> L, et al. Comparison of Weight-Loss Diets with Different Compositions of Fat, Protein, and Carbohydrates. N </a:t>
            </a:r>
            <a:r>
              <a:rPr lang="en-US" dirty="0" err="1" smtClean="0">
                <a:effectLst/>
              </a:rPr>
              <a:t>Engl</a:t>
            </a:r>
            <a:r>
              <a:rPr lang="en-US" dirty="0" smtClean="0">
                <a:effectLst/>
              </a:rPr>
              <a:t> J Med. 2009; 360: 859–73.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10.1056/NEJMoa0804748.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24926" y="2444747"/>
            <a:ext cx="31908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Calorie restriction is the key determinant of weight loss, </a:t>
            </a:r>
            <a:r>
              <a:rPr lang="en-US" sz="3200" b="1" smtClean="0"/>
              <a:t>not composition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642227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Considerations of Diet Effectiveness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8204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How are calories reduced, or are they</a:t>
            </a:r>
            <a:r>
              <a:rPr lang="en-US" dirty="0" smtClean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Does this diet affect other essential nutrients?  Is this accounted for?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What are the </a:t>
            </a:r>
            <a:r>
              <a:rPr lang="en-US" dirty="0" smtClean="0"/>
              <a:t>chances </a:t>
            </a:r>
            <a:r>
              <a:rPr lang="en-US" dirty="0" smtClean="0"/>
              <a:t>of the individual staying on this program?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Is the diet associated with other lifestyle changes (</a:t>
            </a:r>
            <a:r>
              <a:rPr lang="en-US" i="1" dirty="0" smtClean="0"/>
              <a:t>i.e.</a:t>
            </a:r>
            <a:r>
              <a:rPr lang="en-US" dirty="0" smtClean="0"/>
              <a:t> increased physical </a:t>
            </a:r>
            <a:r>
              <a:rPr lang="en-US" dirty="0" smtClean="0"/>
              <a:t>activity, social support)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901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Diets and Fad Diets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On Friday we will discuss the evidence/mechanisms for some common diets</a:t>
            </a:r>
          </a:p>
          <a:p>
            <a:pPr lvl="1"/>
            <a:r>
              <a:rPr lang="en-US" dirty="0" smtClean="0"/>
              <a:t>Low Carbohydrate/Ketogenic Diets</a:t>
            </a:r>
          </a:p>
          <a:p>
            <a:pPr lvl="1"/>
            <a:r>
              <a:rPr lang="en-US" dirty="0" smtClean="0"/>
              <a:t>High Fiber </a:t>
            </a:r>
          </a:p>
          <a:p>
            <a:pPr lvl="1"/>
            <a:r>
              <a:rPr lang="en-US" dirty="0" smtClean="0"/>
              <a:t>Intermittent Fasting</a:t>
            </a:r>
          </a:p>
          <a:p>
            <a:pPr lvl="1"/>
            <a:r>
              <a:rPr lang="en-US" dirty="0" smtClean="0"/>
              <a:t>Portion Controlled Diets</a:t>
            </a:r>
          </a:p>
          <a:p>
            <a:pPr lvl="1"/>
            <a:r>
              <a:rPr lang="en-US" dirty="0" smtClean="0"/>
              <a:t>Vegetarian/Vegan</a:t>
            </a:r>
          </a:p>
          <a:p>
            <a:pPr lvl="1"/>
            <a:r>
              <a:rPr lang="en-US" dirty="0" smtClean="0"/>
              <a:t>Juice and Broth Fasts</a:t>
            </a:r>
          </a:p>
          <a:p>
            <a:pPr lvl="1"/>
            <a:r>
              <a:rPr lang="en-US" dirty="0" smtClean="0"/>
              <a:t>All Cabbage all the Time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If you have any other diets you would like to discuss let me know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32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Diet Related Behaviors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5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Dieting and Weight Trajectory in Boys and Girls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197" y="1250283"/>
            <a:ext cx="5600700" cy="4381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863" y="5715000"/>
            <a:ext cx="100223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effectLst/>
              </a:rPr>
              <a:t>Neumark-Sztainer</a:t>
            </a:r>
            <a:r>
              <a:rPr lang="en-US" dirty="0" smtClean="0">
                <a:effectLst/>
              </a:rPr>
              <a:t> D, Wall M, </a:t>
            </a:r>
            <a:r>
              <a:rPr lang="en-US" dirty="0" err="1" smtClean="0">
                <a:effectLst/>
              </a:rPr>
              <a:t>Guo</a:t>
            </a:r>
            <a:r>
              <a:rPr lang="en-US" dirty="0" smtClean="0">
                <a:effectLst/>
              </a:rPr>
              <a:t> J, Story M, Haines J, Eisenberg M. Obesity, disordered eating, and eating disorders in a longitudinal study of adolescents: How do dieters fare 5 years later? J Am Diet Assoc. 2006; 106: 559–68.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10.1016/j.jada.2006.01.003.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278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Evaluate the effectiveness of decreasing energy intake or increasing energy expenditure with respect to weight loss.</a:t>
            </a:r>
          </a:p>
          <a:p>
            <a:r>
              <a:rPr lang="en-US" dirty="0" smtClean="0"/>
              <a:t>Explain some of the factors that predict successful long term weight loss during an intensive lifestyle intervention.</a:t>
            </a:r>
          </a:p>
          <a:p>
            <a:r>
              <a:rPr lang="en-US" dirty="0" smtClean="0"/>
              <a:t>Explain the long term trends in body weight between dieters and non-dieting adolescents.</a:t>
            </a:r>
          </a:p>
          <a:p>
            <a:r>
              <a:rPr lang="en-US" dirty="0" smtClean="0"/>
              <a:t>Evaluate the difference between different macromolecules and food types as it relates to diets.</a:t>
            </a:r>
          </a:p>
          <a:p>
            <a:r>
              <a:rPr lang="en-US" dirty="0" smtClean="0"/>
              <a:t>Consider the evidence from randomized controlled trials on low-carbohydrate versus low-fat diets.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4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Evaluate the effectiveness of decreasing energy intake or increasing energy expenditure with respect to weight loss.</a:t>
            </a:r>
          </a:p>
          <a:p>
            <a:r>
              <a:rPr lang="en-US" dirty="0" smtClean="0"/>
              <a:t>Explain some of the factors that predict successful long term weight loss during an intensive lifestyle intervention.</a:t>
            </a:r>
          </a:p>
          <a:p>
            <a:r>
              <a:rPr lang="en-US" dirty="0" smtClean="0"/>
              <a:t>Explain the long term trends in body weight between dieters and non-dieting adolescents.</a:t>
            </a:r>
          </a:p>
          <a:p>
            <a:r>
              <a:rPr lang="en-US" dirty="0" smtClean="0"/>
              <a:t>Evaluate the difference between different macromolecules and food types as it relates to diets.</a:t>
            </a:r>
          </a:p>
          <a:p>
            <a:r>
              <a:rPr lang="en-US" dirty="0" smtClean="0"/>
              <a:t>Consider the evidence from randomized controlled trials on low-carbohydrate versus low-fat diets.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Diet versus Exercise in Weight Maintenance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7" y="1759927"/>
            <a:ext cx="5122425" cy="33591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31302"/>
            <a:ext cx="5308600" cy="421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4125" y="5207471"/>
            <a:ext cx="57755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Kerns </a:t>
            </a:r>
            <a:r>
              <a:rPr lang="en-US"/>
              <a:t>JC, </a:t>
            </a:r>
            <a:r>
              <a:rPr lang="en-US" dirty="0" err="1"/>
              <a:t>Guo</a:t>
            </a:r>
            <a:r>
              <a:rPr lang="en-US" dirty="0"/>
              <a:t> J, Fothergill E, Howard L, Knuth ND, </a:t>
            </a:r>
            <a:r>
              <a:rPr lang="en-US" dirty="0" err="1"/>
              <a:t>Brychta</a:t>
            </a:r>
            <a:r>
              <a:rPr lang="en-US" dirty="0"/>
              <a:t> R, Chen KY, </a:t>
            </a:r>
            <a:r>
              <a:rPr lang="en-US" dirty="0" err="1"/>
              <a:t>Skarulis</a:t>
            </a:r>
            <a:r>
              <a:rPr lang="en-US" dirty="0"/>
              <a:t> MC, Walter PJ, Hall KD. Increased Physical Activity Associated with Less Weight Regain Six Years After “The Biggest Loser” Competition. Obesity. 2017; 25: 1838–43. </a:t>
            </a:r>
            <a:r>
              <a:rPr lang="en-US" dirty="0" err="1"/>
              <a:t>doi</a:t>
            </a:r>
            <a:r>
              <a:rPr lang="en-US" dirty="0"/>
              <a:t>: 10.1002/oby.21986.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41292" y="5447323"/>
            <a:ext cx="60803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Jakicic</a:t>
            </a:r>
            <a:r>
              <a:rPr lang="en-US" dirty="0" smtClean="0"/>
              <a:t> </a:t>
            </a:r>
            <a:r>
              <a:rPr lang="en-US" dirty="0"/>
              <a:t>JM, Marcus BH, Lang W, Janney C, CL O, MD C, LR C, MA M, CJ T, KM F, P P, TD G, GA B, et al. Effect of Exercise on 24-Month Weight Loss Maintenance in Overweight Women. Arch Intern Med. 2008; 168: 1550. </a:t>
            </a:r>
            <a:r>
              <a:rPr lang="en-US" dirty="0" err="1"/>
              <a:t>doi</a:t>
            </a:r>
            <a:r>
              <a:rPr lang="en-US" dirty="0"/>
              <a:t>: 10.1001/archinte.168.14.1550.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08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Principles of Weight Loss Diets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Mechanisms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Reduced Energy Intake</a:t>
            </a:r>
          </a:p>
          <a:p>
            <a:pPr lvl="1"/>
            <a:r>
              <a:rPr lang="en-US" dirty="0" smtClean="0"/>
              <a:t>Less Calories</a:t>
            </a:r>
          </a:p>
          <a:p>
            <a:pPr lvl="1"/>
            <a:r>
              <a:rPr lang="en-US" dirty="0" smtClean="0"/>
              <a:t>Feelings of Fullness</a:t>
            </a:r>
            <a:endParaRPr lang="en-US" dirty="0"/>
          </a:p>
          <a:p>
            <a:r>
              <a:rPr lang="en-US" dirty="0" smtClean="0"/>
              <a:t>Increased Energy Expenditure</a:t>
            </a:r>
          </a:p>
          <a:p>
            <a:pPr lvl="1"/>
            <a:r>
              <a:rPr lang="en-US" dirty="0" smtClean="0"/>
              <a:t>Increased Thermogenesis </a:t>
            </a:r>
            <a:r>
              <a:rPr lang="mr-IN" dirty="0" smtClean="0"/>
              <a:t>–</a:t>
            </a:r>
            <a:r>
              <a:rPr lang="en-US" dirty="0" smtClean="0"/>
              <a:t> Dubious evidence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Adherence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16" y="2505075"/>
            <a:ext cx="5345155" cy="31115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57011" y="5727998"/>
            <a:ext cx="7327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effectLst/>
              </a:rPr>
              <a:t>Alhassan</a:t>
            </a:r>
            <a:r>
              <a:rPr lang="en-US" dirty="0" smtClean="0">
                <a:effectLst/>
              </a:rPr>
              <a:t> S, Kim S, </a:t>
            </a:r>
            <a:r>
              <a:rPr lang="en-US" dirty="0" err="1" smtClean="0">
                <a:effectLst/>
              </a:rPr>
              <a:t>Bersamin</a:t>
            </a:r>
            <a:r>
              <a:rPr lang="en-US" dirty="0" smtClean="0">
                <a:effectLst/>
              </a:rPr>
              <a:t> A, King AC, Gardner CD. Dietary adherence and weight loss success among overweight women: Results from the A to Z weight loss study. </a:t>
            </a:r>
            <a:r>
              <a:rPr lang="en-US" dirty="0" err="1" smtClean="0">
                <a:effectLst/>
              </a:rPr>
              <a:t>Int</a:t>
            </a:r>
            <a:r>
              <a:rPr lang="en-US" dirty="0" smtClean="0">
                <a:effectLst/>
              </a:rPr>
              <a:t> J </a:t>
            </a:r>
            <a:r>
              <a:rPr lang="en-US" dirty="0" err="1" smtClean="0">
                <a:effectLst/>
              </a:rPr>
              <a:t>Obes</a:t>
            </a:r>
            <a:r>
              <a:rPr lang="en-US" dirty="0" smtClean="0">
                <a:effectLst/>
              </a:rPr>
              <a:t>. 2008; 32: 985–91.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10.1038/ijo.2008.8.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21399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Factors that Predict Successful Weight Loss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3" y="1690688"/>
            <a:ext cx="4844678" cy="308584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19382" y="3233612"/>
            <a:ext cx="3068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Intensive Lifestyle Intervention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528011" y="1506022"/>
            <a:ext cx="2325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Support and Education</a:t>
            </a:r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028" y="1818581"/>
            <a:ext cx="4203032" cy="26134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028" y="4298982"/>
            <a:ext cx="4354094" cy="252424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897563" y="1439447"/>
            <a:ext cx="5456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 Weight Loss Is Predictive </a:t>
            </a:r>
            <a:r>
              <a:rPr lang="en-US" smtClean="0"/>
              <a:t>of Sustained Weight Loss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38200" y="4776537"/>
            <a:ext cx="45495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/>
              </a:rPr>
              <a:t>The Look AHEAD Research Group. Eight-year weight losses with an intensive lifestyle intervention: The look AHEAD study. Obesity. 2014; 22: 5–13.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10.1002/oby.20662.</a:t>
            </a:r>
          </a:p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9722338" y="3160924"/>
            <a:ext cx="594722" cy="7311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319395" y="333996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35%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9734351" y="5483310"/>
            <a:ext cx="594722" cy="9183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0317060" y="575779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65</a:t>
            </a:r>
            <a:r>
              <a:rPr lang="en-US" dirty="0" smtClean="0"/>
              <a:t>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691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 animBg="1"/>
      <p:bldP spid="3" grpId="0"/>
      <p:bldP spid="16" grpId="0" animBg="1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7" y="377157"/>
            <a:ext cx="10844463" cy="1325563"/>
          </a:xfrm>
        </p:spPr>
        <p:txBody>
          <a:bodyPr/>
          <a:lstStyle/>
          <a:p>
            <a:r>
              <a:rPr lang="en-US" dirty="0" smtClean="0"/>
              <a:t>Traits of Individuals </a:t>
            </a:r>
            <a:r>
              <a:rPr lang="en-US" smtClean="0"/>
              <a:t>with Sustained Weight Loss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0909" y="1597526"/>
            <a:ext cx="4089400" cy="284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50909" y="4596064"/>
            <a:ext cx="47284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Highest quartile of physical activity had a 9.4 fold greater chance of meeting weight loss goal compared to lowest quartile (lost 10% of weight)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7" y="2090821"/>
            <a:ext cx="5219975" cy="31188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387" y="1527438"/>
            <a:ext cx="4751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 Effect of Gender, </a:t>
            </a:r>
            <a:r>
              <a:rPr lang="en-US" dirty="0" smtClean="0"/>
              <a:t>Moderate </a:t>
            </a:r>
            <a:r>
              <a:rPr lang="en-US" dirty="0" smtClean="0"/>
              <a:t>Effect </a:t>
            </a:r>
            <a:r>
              <a:rPr lang="en-US" dirty="0" smtClean="0"/>
              <a:t>of Ethnicity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35002" y="5403725"/>
            <a:ext cx="63413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effectLst/>
              </a:rPr>
              <a:t>Wadden</a:t>
            </a:r>
            <a:r>
              <a:rPr lang="en-US" dirty="0" smtClean="0">
                <a:effectLst/>
              </a:rPr>
              <a:t> TA, West DS, </a:t>
            </a:r>
            <a:r>
              <a:rPr lang="en-US" dirty="0" err="1" smtClean="0">
                <a:effectLst/>
              </a:rPr>
              <a:t>Neiberg</a:t>
            </a:r>
            <a:r>
              <a:rPr lang="en-US" dirty="0" smtClean="0">
                <a:effectLst/>
              </a:rPr>
              <a:t> RH, Wing RR, Ryan DH, Johnson KC, </a:t>
            </a:r>
            <a:r>
              <a:rPr lang="en-US" dirty="0" err="1" smtClean="0">
                <a:effectLst/>
              </a:rPr>
              <a:t>Foreyt</a:t>
            </a:r>
            <a:r>
              <a:rPr lang="en-US" dirty="0" smtClean="0">
                <a:effectLst/>
              </a:rPr>
              <a:t> JP, Hill JO, </a:t>
            </a:r>
            <a:r>
              <a:rPr lang="en-US" dirty="0" err="1" smtClean="0">
                <a:effectLst/>
              </a:rPr>
              <a:t>Trence</a:t>
            </a:r>
            <a:r>
              <a:rPr lang="en-US" dirty="0" smtClean="0">
                <a:effectLst/>
              </a:rPr>
              <a:t> DL, </a:t>
            </a:r>
            <a:r>
              <a:rPr lang="en-US" dirty="0" err="1" smtClean="0">
                <a:effectLst/>
              </a:rPr>
              <a:t>Vitolins</a:t>
            </a:r>
            <a:r>
              <a:rPr lang="en-US" dirty="0" smtClean="0">
                <a:effectLst/>
              </a:rPr>
              <a:t> MZ. One-year weight losses in the look AHEAD study: Factors associated with success. Obesity. 2009; 17: 713–22.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10.1038/oby.2008.637.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8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Principles of Weight Loss Diets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88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eat?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641123" cy="4351338"/>
          </a:xfrm>
        </p:spPr>
        <p:txBody>
          <a:bodyPr/>
          <a:lstStyle/>
          <a:p>
            <a:r>
              <a:rPr lang="en-US" dirty="0" smtClean="0"/>
              <a:t>Need to ingest things our bodies cannot make</a:t>
            </a:r>
          </a:p>
          <a:p>
            <a:pPr lvl="1"/>
            <a:r>
              <a:rPr lang="en-US" dirty="0" smtClean="0"/>
              <a:t>Essential Amino Acids (10/20 are essential)</a:t>
            </a:r>
          </a:p>
          <a:p>
            <a:pPr lvl="1"/>
            <a:r>
              <a:rPr lang="en-US" dirty="0" smtClean="0"/>
              <a:t>Minerals</a:t>
            </a:r>
          </a:p>
          <a:p>
            <a:pPr lvl="1"/>
            <a:r>
              <a:rPr lang="en-US" dirty="0" smtClean="0"/>
              <a:t>Vitamins</a:t>
            </a:r>
          </a:p>
          <a:p>
            <a:pPr lvl="1"/>
            <a:r>
              <a:rPr lang="en-US" dirty="0" smtClean="0"/>
              <a:t>Essential Fats (</a:t>
            </a:r>
            <a:r>
              <a:rPr lang="en-US" dirty="0" smtClean="0">
                <a:latin typeface="Symbol" charset="2"/>
                <a:ea typeface="Symbol" charset="2"/>
                <a:cs typeface="Symbol" charset="2"/>
              </a:rPr>
              <a:t>w</a:t>
            </a:r>
            <a:r>
              <a:rPr lang="en-US" dirty="0" smtClean="0"/>
              <a:t>3 and </a:t>
            </a:r>
            <a:r>
              <a:rPr lang="en-US" dirty="0" smtClean="0">
                <a:latin typeface="Symbol" charset="2"/>
                <a:ea typeface="Symbol" charset="2"/>
                <a:cs typeface="Symbol" charset="2"/>
              </a:rPr>
              <a:t>w</a:t>
            </a:r>
            <a:r>
              <a:rPr lang="en-US" dirty="0" smtClean="0"/>
              <a:t>6 fatty acids)</a:t>
            </a:r>
          </a:p>
          <a:p>
            <a:r>
              <a:rPr lang="en-US" dirty="0" smtClean="0"/>
              <a:t>Need fuel </a:t>
            </a:r>
          </a:p>
          <a:p>
            <a:pPr lvl="1"/>
            <a:r>
              <a:rPr lang="en-US" dirty="0" smtClean="0"/>
              <a:t>Macronutrients like Carbohydrates, Proteins and Fat</a:t>
            </a:r>
          </a:p>
          <a:p>
            <a:r>
              <a:rPr lang="en-US" dirty="0" smtClean="0"/>
              <a:t>Reduce stress, enhance mood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43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role of macronutrients in diets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33900" cy="266215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Energy </a:t>
            </a:r>
            <a:r>
              <a:rPr lang="en-US" dirty="0" smtClean="0"/>
              <a:t>Content</a:t>
            </a:r>
          </a:p>
          <a:p>
            <a:pPr lvl="1"/>
            <a:r>
              <a:rPr lang="en-US" dirty="0" smtClean="0"/>
              <a:t>Lipids have high caloric content</a:t>
            </a:r>
          </a:p>
          <a:p>
            <a:pPr lvl="1"/>
            <a:r>
              <a:rPr lang="en-US" dirty="0" smtClean="0"/>
              <a:t>Proteins and fiber are poorly metabolized</a:t>
            </a:r>
          </a:p>
          <a:p>
            <a:r>
              <a:rPr lang="en-US" dirty="0"/>
              <a:t>Satiety</a:t>
            </a:r>
          </a:p>
          <a:p>
            <a:pPr lvl="1"/>
            <a:r>
              <a:rPr lang="en-US" dirty="0"/>
              <a:t>Protein is the most </a:t>
            </a:r>
            <a:r>
              <a:rPr lang="en-US" dirty="0" smtClean="0"/>
              <a:t>satiating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33805520"/>
              </p:ext>
            </p:extLst>
          </p:nvPr>
        </p:nvGraphicFramePr>
        <p:xfrm>
          <a:off x="226595" y="4628983"/>
          <a:ext cx="58293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8078"/>
                <a:gridCol w="1226572"/>
                <a:gridCol w="1214437"/>
                <a:gridCol w="170021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Macronutrient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Atwater Factor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Digestion Efficiency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Metabolizable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Lipids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 kcal/g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86%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7.8 kcal/g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Proteins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 kcal/g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 kcal/g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Carbohydrates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 kcal/g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 kcal/g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Fiber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 kcal/g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61%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</a:t>
                      </a:r>
                      <a:r>
                        <a:rPr lang="en-US" baseline="0" dirty="0" smtClean="0"/>
                        <a:t> kcal/g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688"/>
            <a:ext cx="6257938" cy="446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09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1046</Words>
  <Application>Microsoft Macintosh PowerPoint</Application>
  <PresentationFormat>Widescreen</PresentationFormat>
  <Paragraphs>122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Calibri Light</vt:lpstr>
      <vt:lpstr>Mangal</vt:lpstr>
      <vt:lpstr>Symbol</vt:lpstr>
      <vt:lpstr>Arial</vt:lpstr>
      <vt:lpstr>Office Theme</vt:lpstr>
      <vt:lpstr>Dietary Interventions</vt:lpstr>
      <vt:lpstr>Learning Objectives</vt:lpstr>
      <vt:lpstr>Diet versus Exercise in Weight Maintenance</vt:lpstr>
      <vt:lpstr>General Principles of Weight Loss Diets</vt:lpstr>
      <vt:lpstr>Factors that Predict Successful Weight Loss</vt:lpstr>
      <vt:lpstr>Traits of Individuals with Sustained Weight Loss</vt:lpstr>
      <vt:lpstr>General Principles of Weight Loss Diets</vt:lpstr>
      <vt:lpstr>Why do we eat?</vt:lpstr>
      <vt:lpstr>The role of macronutrients in diets</vt:lpstr>
      <vt:lpstr>Macronutrient Density and Feelings of Fullness</vt:lpstr>
      <vt:lpstr>Digestibility and Energy Extraction</vt:lpstr>
      <vt:lpstr>Digestibility Examples</vt:lpstr>
      <vt:lpstr>Sugar Sweetened Beverages and HFCS</vt:lpstr>
      <vt:lpstr>The Effects of Refining on Energy Extraction</vt:lpstr>
      <vt:lpstr>Does macromolecular composition matter?</vt:lpstr>
      <vt:lpstr>General Considerations of Diet Effectiveness</vt:lpstr>
      <vt:lpstr>Common Diets and Fad Diets</vt:lpstr>
      <vt:lpstr>Diet Related Behaviors</vt:lpstr>
      <vt:lpstr>Dieting and Weight Trajectory in Boys and Girls</vt:lpstr>
      <vt:lpstr>Learning Objectives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Bridges</dc:creator>
  <cp:lastModifiedBy>Dave Bridges</cp:lastModifiedBy>
  <cp:revision>31</cp:revision>
  <dcterms:created xsi:type="dcterms:W3CDTF">2017-11-25T12:25:42Z</dcterms:created>
  <dcterms:modified xsi:type="dcterms:W3CDTF">2017-11-28T13:45:06Z</dcterms:modified>
</cp:coreProperties>
</file>

<file path=docProps/thumbnail.jpeg>
</file>